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2" r:id="rId2"/>
    <p:sldId id="258" r:id="rId3"/>
    <p:sldId id="300" r:id="rId4"/>
    <p:sldId id="301" r:id="rId5"/>
    <p:sldId id="302" r:id="rId6"/>
    <p:sldId id="303" r:id="rId7"/>
    <p:sldId id="260" r:id="rId8"/>
    <p:sldId id="261" r:id="rId9"/>
    <p:sldId id="274" r:id="rId10"/>
    <p:sldId id="276" r:id="rId11"/>
    <p:sldId id="277" r:id="rId12"/>
    <p:sldId id="304" r:id="rId13"/>
    <p:sldId id="259" r:id="rId14"/>
    <p:sldId id="262" r:id="rId15"/>
    <p:sldId id="278" r:id="rId16"/>
    <p:sldId id="266" r:id="rId17"/>
    <p:sldId id="285" r:id="rId18"/>
    <p:sldId id="271" r:id="rId19"/>
    <p:sldId id="298" r:id="rId20"/>
    <p:sldId id="295" r:id="rId21"/>
    <p:sldId id="307" r:id="rId22"/>
    <p:sldId id="308" r:id="rId23"/>
    <p:sldId id="309" r:id="rId24"/>
    <p:sldId id="310" r:id="rId25"/>
    <p:sldId id="311" r:id="rId26"/>
    <p:sldId id="288" r:id="rId27"/>
    <p:sldId id="305" r:id="rId28"/>
    <p:sldId id="306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73E6-D57D-4502-960E-86ABD32C0DC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5EB1F-D62E-4DD7-BB83-77EAEAC13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71312" cy="124650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8E15DE-438A-4A66-9560-7F43C61E2DC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C1C68-986A-4FCF-938A-EAF78F0A9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лужба медиации\570px-Coat_of_Arms_of_Saint_Petersburg_k2003l.svg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2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лужба медиации\pWiMerw1I5c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660" y="8620"/>
            <a:ext cx="14529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лужба медиации\logo[1].png"/>
          <p:cNvPicPr/>
          <p:nvPr/>
        </p:nvPicPr>
        <p:blipFill>
          <a:blip r:embed="rId4" cstate="print"/>
          <a:srcRect l="16002" r="16788" b="7246"/>
          <a:stretch>
            <a:fillRect/>
          </a:stretch>
        </p:blipFill>
        <p:spPr bwMode="auto">
          <a:xfrm>
            <a:off x="4771610" y="80628"/>
            <a:ext cx="12808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96\эмблема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862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3531" y="2419727"/>
            <a:ext cx="90364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Алгоритм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организации школьной службы медиации  в ГБОУ СОШ №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96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Калининского района Санкт-Петербурга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Заместитель директора по ВР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ГБОУ СОШ № 96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Калининского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Санкт-Петербурга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Иванова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С.Б.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25781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7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Возможные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способы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b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реагирования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школы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b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(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не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только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взрослых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)</a:t>
            </a:r>
            <a:b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на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конфликты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b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и 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криминальные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ситуации</a:t>
            </a:r>
            <a:r>
              <a:rPr lang="en-GB" altLang="ru-RU" sz="36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?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2" y="2924175"/>
            <a:ext cx="8424167" cy="3538538"/>
          </a:xfrm>
        </p:spPr>
        <p:txBody>
          <a:bodyPr lIns="90000" tIns="46800" rIns="90000" bIns="46800"/>
          <a:lstStyle/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>
                <a:latin typeface="Bookman Old Style" pitchFamily="18" charset="0"/>
              </a:rPr>
              <a:t>Административно-карательный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>
                <a:latin typeface="Bookman Old Style" pitchFamily="18" charset="0"/>
              </a:rPr>
              <a:t>Направление</a:t>
            </a:r>
            <a:r>
              <a:rPr lang="en-GB" altLang="ru-RU" sz="2800" dirty="0" smtClean="0">
                <a:latin typeface="Bookman Old Style" pitchFamily="18" charset="0"/>
              </a:rPr>
              <a:t> к </a:t>
            </a:r>
            <a:r>
              <a:rPr lang="en-GB" altLang="ru-RU" sz="2800" dirty="0" err="1" smtClean="0">
                <a:latin typeface="Bookman Old Style" pitchFamily="18" charset="0"/>
              </a:rPr>
              <a:t>психологу</a:t>
            </a:r>
            <a:r>
              <a:rPr lang="en-GB" altLang="ru-RU" sz="2800" dirty="0" smtClean="0">
                <a:latin typeface="Bookman Old Style" pitchFamily="18" charset="0"/>
              </a:rPr>
              <a:t>/</a:t>
            </a:r>
            <a:r>
              <a:rPr lang="en-GB" altLang="ru-RU" sz="2800" dirty="0" err="1" smtClean="0">
                <a:latin typeface="Bookman Old Style" pitchFamily="18" charset="0"/>
              </a:rPr>
              <a:t>социальному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педагогу</a:t>
            </a:r>
            <a:endParaRPr lang="en-GB" altLang="ru-RU" sz="2800" dirty="0" smtClean="0">
              <a:latin typeface="Bookman Old Style" pitchFamily="18" charset="0"/>
            </a:endParaRP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>
                <a:latin typeface="Bookman Old Style" pitchFamily="18" charset="0"/>
              </a:rPr>
              <a:t>Стрелки</a:t>
            </a:r>
            <a:endParaRPr lang="en-GB" altLang="ru-RU" sz="2800" dirty="0" smtClean="0">
              <a:latin typeface="Bookman Old Style" pitchFamily="18" charset="0"/>
            </a:endParaRP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>
                <a:latin typeface="Bookman Old Style" pitchFamily="18" charset="0"/>
              </a:rPr>
              <a:t>Передача</a:t>
            </a:r>
            <a:r>
              <a:rPr lang="en-GB" altLang="ru-RU" sz="2800" dirty="0" smtClean="0">
                <a:latin typeface="Bookman Old Style" pitchFamily="18" charset="0"/>
              </a:rPr>
              <a:t> в </a:t>
            </a:r>
            <a:r>
              <a:rPr lang="en-GB" altLang="ru-RU" sz="2800" dirty="0" err="1" smtClean="0">
                <a:latin typeface="Bookman Old Style" pitchFamily="18" charset="0"/>
              </a:rPr>
              <a:t>органы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детского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самоуправления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>
                <a:latin typeface="Bookman Old Style" pitchFamily="18" charset="0"/>
              </a:rPr>
              <a:t>Отсутствие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реагирования</a:t>
            </a:r>
            <a:r>
              <a:rPr lang="en-GB" altLang="ru-RU" sz="2800" dirty="0" smtClean="0">
                <a:latin typeface="Bookman Old Style" pitchFamily="18" charset="0"/>
              </a:rPr>
              <a:t> - </a:t>
            </a:r>
            <a:r>
              <a:rPr lang="en-GB" altLang="ru-RU" sz="2800" dirty="0" err="1" smtClean="0">
                <a:latin typeface="Bookman Old Style" pitchFamily="18" charset="0"/>
              </a:rPr>
              <a:t>скрытые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конфликты</a:t>
            </a:r>
            <a:endParaRPr lang="ru-RU" altLang="ru-RU" sz="2800" dirty="0" smtClean="0">
              <a:latin typeface="Bookman Old Style" pitchFamily="18" charset="0"/>
            </a:endParaRP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 lIns="90000" tIns="46800" rIns="90000" bIns="46800">
            <a:normAutofit/>
          </a:bodyPr>
          <a:lstStyle/>
          <a:p>
            <a:pPr marL="0" indent="0" algn="ctr" eaLnBrk="1" hangingPunct="1">
              <a:lnSpc>
                <a:spcPct val="7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4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Что</a:t>
            </a:r>
            <a:r>
              <a:rPr lang="en-GB" altLang="ru-RU" sz="44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44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общего</a:t>
            </a:r>
            <a:r>
              <a:rPr lang="en-GB" altLang="ru-RU" sz="44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у </a:t>
            </a:r>
            <a:r>
              <a:rPr lang="en-GB" altLang="ru-RU" sz="44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этих</a:t>
            </a:r>
            <a:r>
              <a:rPr lang="en-GB" altLang="ru-RU" sz="44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44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способов</a:t>
            </a:r>
            <a:r>
              <a:rPr lang="en-GB" altLang="ru-RU" sz="44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1556792"/>
            <a:ext cx="8712968" cy="4536503"/>
          </a:xfrm>
        </p:spPr>
        <p:txBody>
          <a:bodyPr lIns="90000" tIns="46800" rIns="90000" bIns="46800">
            <a:normAutofit/>
          </a:bodyPr>
          <a:lstStyle/>
          <a:p>
            <a:pPr marL="314325" indent="-314325" algn="just" eaLnBrk="1" hangingPunct="1">
              <a:lnSpc>
                <a:spcPct val="71000"/>
              </a:lnSpc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dirty="0" smtClean="0"/>
              <a:t>   </a:t>
            </a:r>
            <a:r>
              <a:rPr lang="en-GB" altLang="ru-RU" sz="2800" dirty="0" err="1">
                <a:latin typeface="Bookman Old Style" pitchFamily="18" charset="0"/>
              </a:rPr>
              <a:t>Решение</a:t>
            </a:r>
            <a:r>
              <a:rPr lang="en-GB" altLang="ru-RU" sz="2800" dirty="0">
                <a:latin typeface="Bookman Old Style" pitchFamily="18" charset="0"/>
              </a:rPr>
              <a:t> о </a:t>
            </a:r>
            <a:r>
              <a:rPr lang="en-GB" altLang="ru-RU" sz="2800" dirty="0" err="1">
                <a:latin typeface="Bookman Old Style" pitchFamily="18" charset="0"/>
              </a:rPr>
              <a:t>способе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выхода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из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конфликта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принимают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en-GB" altLang="ru-RU" sz="28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GB" altLang="ru-RU" sz="2800" dirty="0" err="1">
                <a:solidFill>
                  <a:srgbClr val="FF0000"/>
                </a:solidFill>
                <a:latin typeface="Bookman Old Style" pitchFamily="18" charset="0"/>
              </a:rPr>
              <a:t>сами</a:t>
            </a:r>
            <a:r>
              <a:rPr lang="en-GB" altLang="ru-RU" sz="28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GB" altLang="ru-RU" sz="2800" dirty="0" err="1">
                <a:solidFill>
                  <a:srgbClr val="FF0000"/>
                </a:solidFill>
                <a:latin typeface="Bookman Old Style" pitchFamily="18" charset="0"/>
              </a:rPr>
              <a:t>участники</a:t>
            </a:r>
            <a:r>
              <a:rPr lang="en-GB" altLang="ru-RU" sz="28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GB" altLang="ru-RU" sz="2800" dirty="0" err="1">
                <a:solidFill>
                  <a:srgbClr val="FF0000"/>
                </a:solidFill>
                <a:latin typeface="Bookman Old Style" pitchFamily="18" charset="0"/>
              </a:rPr>
              <a:t>ситуации</a:t>
            </a:r>
            <a:r>
              <a:rPr lang="en-GB" altLang="ru-RU" sz="2800" dirty="0">
                <a:latin typeface="Bookman Old Style" pitchFamily="18" charset="0"/>
              </a:rPr>
              <a:t>, а </a:t>
            </a:r>
            <a:r>
              <a:rPr lang="en-GB" altLang="ru-RU" sz="2800" dirty="0" err="1">
                <a:latin typeface="Bookman Old Style" pitchFamily="18" charset="0"/>
              </a:rPr>
              <a:t>кто-то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другой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навязывает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им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свое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решение</a:t>
            </a:r>
            <a:r>
              <a:rPr lang="ru-RU" altLang="ru-RU" sz="2800" dirty="0" smtClean="0">
                <a:latin typeface="Bookman Old Style" pitchFamily="18" charset="0"/>
              </a:rPr>
              <a:t>.</a:t>
            </a:r>
            <a:endParaRPr lang="en-GB" altLang="ru-RU" sz="2800" dirty="0">
              <a:latin typeface="Bookman Old Style" pitchFamily="18" charset="0"/>
            </a:endParaRPr>
          </a:p>
          <a:p>
            <a:pPr marL="314325" indent="-314325" eaLnBrk="1" hangingPunct="1">
              <a:lnSpc>
                <a:spcPct val="71000"/>
              </a:lnSpc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endParaRPr lang="en-GB" altLang="ru-RU" dirty="0" smtClean="0"/>
          </a:p>
          <a:p>
            <a:pPr marL="314325" indent="-314325" eaLnBrk="1" hangingPunct="1">
              <a:lnSpc>
                <a:spcPct val="71000"/>
              </a:lnSpc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При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этом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часто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используют</a:t>
            </a:r>
            <a:r>
              <a:rPr lang="en-GB" altLang="ru-RU" sz="2800" dirty="0">
                <a:latin typeface="Bookman Old Style" pitchFamily="18" charset="0"/>
              </a:rPr>
              <a:t>: </a:t>
            </a:r>
          </a:p>
          <a:p>
            <a:pPr marL="314325" indent="-314325" eaLnBrk="1" hangingPunct="1">
              <a:lnSpc>
                <a:spcPct val="71000"/>
              </a:lnSpc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endParaRPr lang="en-GB" altLang="ru-RU" sz="2800" dirty="0">
              <a:latin typeface="Bookman Old Style" pitchFamily="18" charset="0"/>
            </a:endParaRP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власть</a:t>
            </a:r>
            <a:r>
              <a:rPr lang="en-GB" altLang="ru-RU" sz="2800" dirty="0">
                <a:latin typeface="Bookman Old Style" pitchFamily="18" charset="0"/>
              </a:rPr>
              <a:t> и </a:t>
            </a:r>
            <a:r>
              <a:rPr lang="en-GB" altLang="ru-RU" sz="2800" dirty="0" err="1">
                <a:latin typeface="Bookman Old Style" pitchFamily="18" charset="0"/>
              </a:rPr>
              <a:t>административное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давление</a:t>
            </a:r>
            <a:r>
              <a:rPr lang="en-GB" altLang="ru-RU" sz="2800" dirty="0">
                <a:latin typeface="Bookman Old Style" pitchFamily="18" charset="0"/>
              </a:rPr>
              <a:t> (</a:t>
            </a:r>
            <a:r>
              <a:rPr lang="en-GB" altLang="ru-RU" sz="2800" dirty="0" err="1">
                <a:latin typeface="Bookman Old Style" pitchFamily="18" charset="0"/>
              </a:rPr>
              <a:t>взрослые</a:t>
            </a:r>
            <a:r>
              <a:rPr lang="en-GB" altLang="ru-RU" sz="2800" dirty="0">
                <a:latin typeface="Bookman Old Style" pitchFamily="18" charset="0"/>
              </a:rPr>
              <a:t>), </a:t>
            </a: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физическую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силу</a:t>
            </a:r>
            <a:r>
              <a:rPr lang="en-GB" altLang="ru-RU" sz="2800" dirty="0">
                <a:latin typeface="Bookman Old Style" pitchFamily="18" charset="0"/>
              </a:rPr>
              <a:t> (</a:t>
            </a:r>
            <a:r>
              <a:rPr lang="en-GB" altLang="ru-RU" sz="2800" dirty="0" err="1">
                <a:latin typeface="Bookman Old Style" pitchFamily="18" charset="0"/>
              </a:rPr>
              <a:t>дети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на</a:t>
            </a:r>
            <a:r>
              <a:rPr lang="en-GB" altLang="ru-RU" sz="2800" dirty="0">
                <a:latin typeface="Bookman Old Style" pitchFamily="18" charset="0"/>
              </a:rPr>
              <a:t> «</a:t>
            </a:r>
            <a:r>
              <a:rPr lang="en-GB" altLang="ru-RU" sz="2800" dirty="0" err="1">
                <a:latin typeface="Bookman Old Style" pitchFamily="18" charset="0"/>
              </a:rPr>
              <a:t>стрелках</a:t>
            </a:r>
            <a:r>
              <a:rPr lang="en-GB" altLang="ru-RU" sz="2800" dirty="0">
                <a:latin typeface="Bookman Old Style" pitchFamily="18" charset="0"/>
              </a:rPr>
              <a:t>»), </a:t>
            </a: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психологическое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давление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71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манипуляцию</a:t>
            </a:r>
            <a:endParaRPr lang="en-GB" alt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ea typeface="Times New Roman"/>
                <a:cs typeface="Times New Roman"/>
              </a:rPr>
              <a:t>при конфликте снизить административные, карательные воздействия взрослых, а также силовые воздействия и манипуляции подростков и перевести их в конструктивную коммуникацию;</a:t>
            </a:r>
            <a:endParaRPr lang="ru-RU" sz="2400" dirty="0">
              <a:solidFill>
                <a:schemeClr val="tx1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ea typeface="Times New Roman"/>
                <a:cs typeface="Times New Roman"/>
              </a:rPr>
              <a:t>реализовать совместную (детей и взрослых) деятельность по улучшению школы как элемента самоуправления, переустраивающей существующий тип управления;</a:t>
            </a:r>
            <a:endParaRPr lang="ru-RU" sz="2400" dirty="0">
              <a:solidFill>
                <a:schemeClr val="tx1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ea typeface="Times New Roman"/>
                <a:cs typeface="Times New Roman"/>
              </a:rPr>
              <a:t>строить процесс воспитания на основе коммуникации и взаимопонимания, обращаться к таким ценностям, как справедливость и ответственность;</a:t>
            </a:r>
            <a:endParaRPr lang="ru-RU" sz="2400" dirty="0">
              <a:solidFill>
                <a:schemeClr val="tx1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ea typeface="Times New Roman"/>
              </a:rPr>
              <a:t>дать возможность существующим в школе сообществам (взрослых и детей, «лохов» и «авторитетов», отличников и «ботаников», богатых и бедных и пр.) понять друг друга и увидеть в каждом человека, исходя из личностных, а не ролевых отношений.</a:t>
            </a:r>
            <a:endParaRPr lang="ru-RU" sz="2800" dirty="0">
              <a:solidFill>
                <a:schemeClr val="tx1"/>
              </a:solidFill>
              <a:latin typeface="Bookman Old Style" pitchFamily="18" charset="0"/>
              <a:ea typeface="Times New Roman"/>
            </a:endParaRPr>
          </a:p>
          <a:p>
            <a:pPr>
              <a:buClr>
                <a:srgbClr val="002060"/>
              </a:buClr>
            </a:pPr>
            <a:endParaRPr lang="ru-RU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272808" cy="1296143"/>
          </a:xfrm>
        </p:spPr>
        <p:txBody>
          <a:bodyPr>
            <a:noAutofit/>
          </a:bodyPr>
          <a:lstStyle/>
          <a:p>
            <a:pPr marL="182880" indent="0" algn="ctr">
              <a:spcAft>
                <a:spcPts val="72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службы медиации.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77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Правовая основа организации служб школьной медиации в образовательных организациях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Конституция Российской Федерации;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Гражданский кодекс Российской Федерации;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Семейный кодекс Российской Федерации;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от 24 июля 1998 г. № 124-ФЗ «Об основных гарантиях прав ребенка в Российской Федерации»;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от 29 декабря 2012 г. № 273-ФЗ «Об образовании в Российской Федерации»;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Конвенция о правах ребенка;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Конвенции о защите прав детей и сотрудничестве, заключенные в г. Гааге, 1980, 1996, 2007 годов;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Федеральный закон от 27 июля 2010 г. № 193-ФЗ «Об альтернативной процедуре урегулирования споров с участием посредника (процедуре медиации)»;</a:t>
            </a:r>
            <a:r>
              <a:rPr lang="ru-RU" b="1" dirty="0"/>
              <a:t> </a:t>
            </a:r>
            <a:endParaRPr lang="ru-RU" b="1" dirty="0" smtClean="0"/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latin typeface="Bookman Old Style" pitchFamily="18" charset="0"/>
              </a:rPr>
              <a:t>Рекомендации </a:t>
            </a:r>
            <a:r>
              <a:rPr lang="ru-RU" dirty="0">
                <a:latin typeface="Bookman Old Style" pitchFamily="18" charset="0"/>
              </a:rPr>
              <a:t>по организации служб школьной медиации в образовательных организациях (утв. Министерством образования и науки РФ от 18 ноября 2013 г. № ВК-54/07вн</a:t>
            </a:r>
            <a:r>
              <a:rPr lang="ru-RU" dirty="0" smtClean="0">
                <a:latin typeface="Bookman Old Style" pitchFamily="18" charset="0"/>
              </a:rPr>
              <a:t>);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latin typeface="Bookman Old Style" pitchFamily="18" charset="0"/>
              </a:rPr>
              <a:t>Стандарты </a:t>
            </a:r>
            <a:r>
              <a:rPr lang="ru-RU" dirty="0">
                <a:latin typeface="Bookman Old Style" pitchFamily="18" charset="0"/>
              </a:rPr>
              <a:t>восстановительной медиации, Разработаны и утверждены Всероссийской ассоциацией восстановительной медиации, 17 февраля 2009 г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Основные этапы организации службы школьной медиации в образовательной организации: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927008"/>
            <a:ext cx="871296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Организация информационных просветительских мероприятий для участников образовательного процесса по вопросам школьной медиации.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Обучение руководителя службы и ее будущих специалистов Разработка согласований по формированию службы школьной медиации в образовательной организации.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Организация взаимодействия службы школьной медиации со всеми структурными подразделениями образовательной организации, комиссией по делам несовершеннолетних и защите их прав, органами и организациями системы профилактики безнадзорности и правонарушений, опеки и попечительства, дополнительного образования.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Апробация практической работы службы школьной медиации по вопросам предупреждения и разрешения конфликтов, а также первичная оценка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ффективности деятельности службы школьной медиации.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Обучение методу школьной медиации обучающихся.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Bookman Old Style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 lIns="90000" tIns="46800" rIns="90000" bIns="46800">
            <a:normAutofit/>
          </a:bodyPr>
          <a:lstStyle/>
          <a:p>
            <a:pPr marL="0" indent="0" algn="ctr" eaLnBrk="1" hangingPunct="1">
              <a:lnSpc>
                <a:spcPct val="7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Восстановительный</a:t>
            </a: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способ</a:t>
            </a:r>
            <a:r>
              <a:rPr lang="ru-RU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в школе</a:t>
            </a:r>
            <a:endParaRPr lang="en-GB" altLang="ru-RU" sz="3600" b="1" dirty="0">
              <a:solidFill>
                <a:srgbClr val="FF33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07504" y="1428750"/>
            <a:ext cx="9036496" cy="2763838"/>
          </a:xfrm>
        </p:spPr>
        <p:txBody>
          <a:bodyPr lIns="90000" tIns="46800" rIns="90000" bIns="46800"/>
          <a:lstStyle/>
          <a:p>
            <a:pPr marL="314325" indent="-314325" algn="just" eaLnBrk="1" hangingPunct="1">
              <a:lnSpc>
                <a:spcPct val="71000"/>
              </a:lnSpc>
              <a:spcBef>
                <a:spcPts val="700"/>
              </a:spcBef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400" b="1" dirty="0" smtClean="0"/>
              <a:t>   </a:t>
            </a:r>
            <a:r>
              <a:rPr lang="ru-RU" altLang="ru-RU" sz="2400" b="1" dirty="0" smtClean="0"/>
              <a:t> </a:t>
            </a:r>
            <a:r>
              <a:rPr lang="en-GB" altLang="ru-RU" dirty="0" err="1" smtClean="0">
                <a:latin typeface="Bookman Old Style" pitchFamily="18" charset="0"/>
              </a:rPr>
              <a:t>Встреча</a:t>
            </a:r>
            <a:r>
              <a:rPr lang="en-GB" altLang="ru-RU" dirty="0" smtClean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людей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за</a:t>
            </a:r>
            <a:r>
              <a:rPr lang="en-GB" altLang="ru-RU" dirty="0">
                <a:latin typeface="Bookman Old Style" pitchFamily="18" charset="0"/>
              </a:rPr>
              <a:t> СТОЛОМ ПЕРЕГОВОРОВ, </a:t>
            </a:r>
            <a:r>
              <a:rPr lang="en-GB" altLang="ru-RU" dirty="0" err="1" smtClean="0">
                <a:latin typeface="Bookman Old Style" pitchFamily="18" charset="0"/>
              </a:rPr>
              <a:t>где</a:t>
            </a:r>
            <a:r>
              <a:rPr lang="ru-RU" altLang="ru-RU" dirty="0" smtClean="0">
                <a:latin typeface="Bookman Old Style" pitchFamily="18" charset="0"/>
              </a:rPr>
              <a:t> </a:t>
            </a:r>
            <a:r>
              <a:rPr lang="en-GB" altLang="ru-RU" dirty="0" err="1" smtClean="0">
                <a:latin typeface="Bookman Old Style" pitchFamily="18" charset="0"/>
              </a:rPr>
              <a:t>они</a:t>
            </a:r>
            <a:r>
              <a:rPr lang="en-GB" altLang="ru-RU" dirty="0" smtClean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смогут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сами</a:t>
            </a:r>
            <a:r>
              <a:rPr lang="en-GB" altLang="ru-RU" dirty="0">
                <a:latin typeface="Bookman Old Style" pitchFamily="18" charset="0"/>
              </a:rPr>
              <a:t>:</a:t>
            </a:r>
          </a:p>
          <a:p>
            <a:pPr algn="just" eaLnBrk="1" hangingPunct="1">
              <a:lnSpc>
                <a:spcPct val="71000"/>
              </a:lnSpc>
              <a:spcBef>
                <a:spcPts val="700"/>
              </a:spcBef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dirty="0" err="1">
                <a:latin typeface="Bookman Old Style" pitchFamily="18" charset="0"/>
              </a:rPr>
              <a:t>Обсудить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последствия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конфликта</a:t>
            </a:r>
            <a:r>
              <a:rPr lang="en-GB" altLang="ru-RU" dirty="0">
                <a:latin typeface="Bookman Old Style" pitchFamily="18" charset="0"/>
              </a:rPr>
              <a:t> и </a:t>
            </a:r>
            <a:r>
              <a:rPr lang="en-GB" altLang="ru-RU" dirty="0" err="1">
                <a:latin typeface="Bookman Old Style" pitchFamily="18" charset="0"/>
              </a:rPr>
              <a:t>избавиться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от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негативных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эмоций</a:t>
            </a:r>
            <a:r>
              <a:rPr lang="en-GB" altLang="ru-RU" dirty="0">
                <a:latin typeface="Bookman Old Style" pitchFamily="18" charset="0"/>
              </a:rPr>
              <a:t>; </a:t>
            </a:r>
          </a:p>
          <a:p>
            <a:pPr algn="just" eaLnBrk="1" hangingPunct="1">
              <a:lnSpc>
                <a:spcPct val="71000"/>
              </a:lnSpc>
              <a:spcBef>
                <a:spcPts val="700"/>
              </a:spcBef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dirty="0" err="1">
                <a:latin typeface="Bookman Old Style" pitchFamily="18" charset="0"/>
              </a:rPr>
              <a:t>Самим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найти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устраивающие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всех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решения</a:t>
            </a:r>
            <a:r>
              <a:rPr lang="en-GB" altLang="ru-RU" dirty="0">
                <a:latin typeface="Bookman Old Style" pitchFamily="18" charset="0"/>
              </a:rPr>
              <a:t>;</a:t>
            </a:r>
          </a:p>
          <a:p>
            <a:pPr algn="just" eaLnBrk="1" hangingPunct="1">
              <a:lnSpc>
                <a:spcPct val="71000"/>
              </a:lnSpc>
              <a:spcBef>
                <a:spcPts val="600"/>
              </a:spcBef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dirty="0" err="1">
                <a:latin typeface="Bookman Old Style" pitchFamily="18" charset="0"/>
              </a:rPr>
              <a:t>Понять</a:t>
            </a:r>
            <a:r>
              <a:rPr lang="en-GB" altLang="ru-RU" dirty="0">
                <a:latin typeface="Bookman Old Style" pitchFamily="18" charset="0"/>
              </a:rPr>
              <a:t>, </a:t>
            </a:r>
            <a:r>
              <a:rPr lang="en-GB" altLang="ru-RU" dirty="0" err="1">
                <a:latin typeface="Bookman Old Style" pitchFamily="18" charset="0"/>
              </a:rPr>
              <a:t>как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избежать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повторения</a:t>
            </a:r>
            <a:r>
              <a:rPr lang="en-GB" altLang="ru-RU" dirty="0">
                <a:latin typeface="Bookman Old Style" pitchFamily="18" charset="0"/>
              </a:rPr>
              <a:t> </a:t>
            </a:r>
            <a:r>
              <a:rPr lang="en-GB" altLang="ru-RU" dirty="0" err="1">
                <a:latin typeface="Bookman Old Style" pitchFamily="18" charset="0"/>
              </a:rPr>
              <a:t>конфликта</a:t>
            </a:r>
            <a:r>
              <a:rPr lang="en-GB" altLang="ru-RU" dirty="0">
                <a:latin typeface="Bookman Old Style" pitchFamily="18" charset="0"/>
              </a:rPr>
              <a:t> в </a:t>
            </a:r>
            <a:r>
              <a:rPr lang="en-GB" altLang="ru-RU" dirty="0" err="1">
                <a:latin typeface="Bookman Old Style" pitchFamily="18" charset="0"/>
              </a:rPr>
              <a:t>будущем</a:t>
            </a:r>
            <a:r>
              <a:rPr lang="en-GB" altLang="ru-RU" dirty="0">
                <a:latin typeface="Bookman Old Style" pitchFamily="18" charset="0"/>
              </a:rPr>
              <a:t>.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3887787" cy="2560637"/>
          </a:xfrm>
          <a:prstGeom prst="rect">
            <a:avLst/>
          </a:prstGeom>
          <a:noFill/>
          <a:ln w="1908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Восстановительная медиация </a:t>
            </a:r>
            <a:r>
              <a:rPr lang="ru-RU" sz="2400" dirty="0">
                <a:latin typeface="Bookman Old Style" pitchFamily="18" charset="0"/>
              </a:rPr>
              <a:t>– встреча конфликтующих «за столом переговоров», в ходе которой медиатор создает условия для взаимопонимания всех участников, и для достижения договора о приемлемых для всех них вариантах разрешения проблем (при необходимости - о заглаживании причиненного вреда). То есть, ответственность за результат встречи лежит на ее участниках. 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Медиация может применяться в случаях конфликтов или мелких криминальных ситуаций (краж, драк), межнациональных конфликтах, конфликтах между учениками и учителями, между родителями и администрацией и т.д.</a:t>
            </a:r>
          </a:p>
        </p:txBody>
      </p:sp>
      <p:pic>
        <p:nvPicPr>
          <p:cNvPr id="24578" name="Picture 2" descr="В Липецке появились люди-медиаторы - LRNews.r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855654"/>
            <a:ext cx="2699792" cy="2002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07504" y="1239838"/>
            <a:ext cx="8460234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tabLst>
                <a:tab pos="709613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709613" lvl="1" indent="-252413" algn="ctr" eaLnBrk="1" hangingPunct="1">
              <a:lnSpc>
                <a:spcPct val="8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4400" dirty="0" smtClean="0">
                <a:solidFill>
                  <a:schemeClr val="tx1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Чтобы</a:t>
            </a:r>
            <a:r>
              <a:rPr lang="en-GB" altLang="ru-RU" sz="4400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процесс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медиации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был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не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случайным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и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ситуативным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,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важно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вписать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школьную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медиацию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в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структуру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  <a:r>
              <a:rPr lang="en-GB" altLang="ru-RU" sz="4400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школы</a:t>
            </a:r>
            <a:r>
              <a:rPr lang="en-GB" altLang="ru-RU" sz="4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20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646" y="412852"/>
            <a:ext cx="8749188" cy="5383233"/>
            <a:chOff x="144646" y="422030"/>
            <a:chExt cx="8749188" cy="5383233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10000"/>
            </a:blip>
            <a:srcRect l="21303" t="20284" r="22150" b="22729"/>
            <a:stretch/>
          </p:blipFill>
          <p:spPr bwMode="auto">
            <a:xfrm>
              <a:off x="144646" y="422030"/>
              <a:ext cx="8749188" cy="524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1403648" y="5085183"/>
              <a:ext cx="1656184" cy="72008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2588"/>
            <a:ext cx="9324528" cy="839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Кто и в каком качестве участвует в работе службы медиации?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2915816" cy="576064"/>
          </a:xfrm>
          <a:prstGeom prst="rect">
            <a:avLst/>
          </a:prstGeom>
          <a:solidFill>
            <a:srgbClr val="EA39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Руководитель службы медиации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905" y="2780928"/>
            <a:ext cx="291581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Сотрудники службы (учителя)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905" y="4042257"/>
            <a:ext cx="2915816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Сотрудники службы (учащиеся)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836712"/>
            <a:ext cx="2232248" cy="5760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Назначается приказом директора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585769"/>
            <a:ext cx="2232248" cy="87798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Специалист, прошедший обучение по программе школьной медиации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839416"/>
            <a:ext cx="2448272" cy="10081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Анкетирует желающих принять участие в работе службы (учеников, педагогов) 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2077" y="2815339"/>
            <a:ext cx="2232248" cy="5760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Достаточно 2-3 человек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599315"/>
            <a:ext cx="2448272" cy="10081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Для большей эффективности одним из них может быть заместитель директора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2077" y="3898241"/>
            <a:ext cx="2232248" cy="6480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Будут ли ученики вести медиации без педагогов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2077" y="4668479"/>
            <a:ext cx="2232248" cy="70274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Каковы возможные варианты участия учеников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8558" y="4078261"/>
            <a:ext cx="2223508" cy="28803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Нет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675" y="5625674"/>
            <a:ext cx="2232248" cy="12241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Ученик ведет медиацию вместе с обученным педагогом (в качестве ко-медиатора)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97974" y="5650260"/>
            <a:ext cx="2252107" cy="7310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Ученик проводит игровые (учебные) медиации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5650260"/>
            <a:ext cx="2304256" cy="7310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Ученик участвует в обучении школьником младшего возраста</a:t>
            </a:r>
            <a:endParaRPr lang="ru-RU" sz="1400" dirty="0">
              <a:latin typeface="Bookman Old Style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95328" y="1412776"/>
            <a:ext cx="180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275856" y="112474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7" idx="1"/>
          </p:cNvCxnSpPr>
          <p:nvPr/>
        </p:nvCxnSpPr>
        <p:spPr>
          <a:xfrm>
            <a:off x="3275856" y="1124744"/>
            <a:ext cx="4320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75856" y="1412776"/>
            <a:ext cx="0" cy="611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8" idx="1"/>
          </p:cNvCxnSpPr>
          <p:nvPr/>
        </p:nvCxnSpPr>
        <p:spPr>
          <a:xfrm>
            <a:off x="3275856" y="2024760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7" idx="3"/>
          </p:cNvCxnSpPr>
          <p:nvPr/>
        </p:nvCxnSpPr>
        <p:spPr>
          <a:xfrm>
            <a:off x="5940152" y="1124744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28184" y="1124744"/>
            <a:ext cx="0" cy="900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8" idx="3"/>
          </p:cNvCxnSpPr>
          <p:nvPr/>
        </p:nvCxnSpPr>
        <p:spPr>
          <a:xfrm flipH="1">
            <a:off x="5940152" y="202476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9" idx="1"/>
          </p:cNvCxnSpPr>
          <p:nvPr/>
        </p:nvCxnSpPr>
        <p:spPr>
          <a:xfrm>
            <a:off x="6228184" y="134347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0" idx="1"/>
          </p:cNvCxnSpPr>
          <p:nvPr/>
        </p:nvCxnSpPr>
        <p:spPr>
          <a:xfrm>
            <a:off x="3095328" y="3103371"/>
            <a:ext cx="6067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0" idx="3"/>
            <a:endCxn id="11" idx="1"/>
          </p:cNvCxnSpPr>
          <p:nvPr/>
        </p:nvCxnSpPr>
        <p:spPr>
          <a:xfrm>
            <a:off x="5934325" y="3103371"/>
            <a:ext cx="2938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2" idx="1"/>
          </p:cNvCxnSpPr>
          <p:nvPr/>
        </p:nvCxnSpPr>
        <p:spPr>
          <a:xfrm>
            <a:off x="3095328" y="4222277"/>
            <a:ext cx="6067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2" idx="3"/>
            <a:endCxn id="14" idx="1"/>
          </p:cNvCxnSpPr>
          <p:nvPr/>
        </p:nvCxnSpPr>
        <p:spPr>
          <a:xfrm>
            <a:off x="5934325" y="4222277"/>
            <a:ext cx="3342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624813" y="4618321"/>
            <a:ext cx="0" cy="394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3" idx="1"/>
          </p:cNvCxnSpPr>
          <p:nvPr/>
        </p:nvCxnSpPr>
        <p:spPr>
          <a:xfrm>
            <a:off x="1624813" y="5013176"/>
            <a:ext cx="2077264" cy="6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3" idx="2"/>
            <a:endCxn id="16" idx="0"/>
          </p:cNvCxnSpPr>
          <p:nvPr/>
        </p:nvCxnSpPr>
        <p:spPr>
          <a:xfrm>
            <a:off x="4818201" y="5371225"/>
            <a:ext cx="5827" cy="279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458799" y="5498449"/>
            <a:ext cx="3362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824028" y="5498449"/>
            <a:ext cx="27723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15" idx="0"/>
          </p:cNvCxnSpPr>
          <p:nvPr/>
        </p:nvCxnSpPr>
        <p:spPr>
          <a:xfrm>
            <a:off x="1458799" y="5498449"/>
            <a:ext cx="0" cy="127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596336" y="5510742"/>
            <a:ext cx="0" cy="114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80111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333333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Понятия «школьная медиация» и «служба школьной медиации»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Согласно Федеральному закону от 27 июля 2010 г. № 193-ФЗ «Об альтернативной процедуре урегулирования споров с участием посредника (процедуре медиации)»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 процедурой медиации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понимается способ урегулирования споров при содействии медиатора (независимое лицо либо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независимые лица, привлекаемые сторонами в качестве посредников в урегулировании спора для содействия в выработке сторонами решения по существу спора) на основе добровольного согласия сторон в целях достижения ими взаимоприемлемого решения.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088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Локальные </a:t>
            </a:r>
            <a:r>
              <a:rPr lang="ru-RU" sz="4000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акты школы</a:t>
            </a:r>
            <a:br>
              <a:rPr lang="ru-RU" sz="4000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496944" cy="5688632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Отчет по программе примирения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План </a:t>
            </a:r>
            <a:r>
              <a:rPr lang="ru-RU" sz="3100" dirty="0" smtClean="0">
                <a:latin typeface="Bookman Old Style" pitchFamily="18" charset="0"/>
              </a:rPr>
              <a:t>мероприятий </a:t>
            </a:r>
            <a:r>
              <a:rPr lang="ru-RU" sz="3100" dirty="0">
                <a:latin typeface="Bookman Old Style" pitchFamily="18" charset="0"/>
              </a:rPr>
              <a:t>школьной службы медиации (примирения) на 2014 – </a:t>
            </a:r>
            <a:r>
              <a:rPr lang="ru-RU" sz="3100" dirty="0" smtClean="0">
                <a:latin typeface="Bookman Old Style" pitchFamily="18" charset="0"/>
              </a:rPr>
              <a:t>2017 </a:t>
            </a:r>
            <a:r>
              <a:rPr lang="ru-RU" sz="3100" dirty="0">
                <a:latin typeface="Bookman Old Style" pitchFamily="18" charset="0"/>
              </a:rPr>
              <a:t>учебный год.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Положение о Школьной службе медиации (примирения)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Приказ «О создании школьной службы медиации»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Примирительное соглашение № ___ по спору (конфликту), рассматриваемому службой школьной медиации ГБОУ СОШ № _______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Примирительный договор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Устав службы медиации (примирения) </a:t>
            </a:r>
          </a:p>
          <a:p>
            <a:pPr algn="just">
              <a:buClr>
                <a:srgbClr val="002060"/>
              </a:buClr>
              <a:buSzPct val="50000"/>
              <a:buFont typeface="Wingdings" pitchFamily="2" charset="2"/>
              <a:buChar char="q"/>
            </a:pPr>
            <a:r>
              <a:rPr lang="ru-RU" sz="3100" dirty="0">
                <a:latin typeface="Bookman Old Style" pitchFamily="18" charset="0"/>
              </a:rPr>
              <a:t>Регистрационная карточка</a:t>
            </a:r>
          </a:p>
          <a:p>
            <a:pPr>
              <a:buClr>
                <a:srgbClr val="002060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http://cs633122.vk.me/v633122745/ac04/OQanYAXlJnA.jpg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" y="-85700"/>
            <a:ext cx="928289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9" y="260648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60444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0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0075" cy="13414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Возможные варианты н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еприяти</a:t>
            </a:r>
            <a:r>
              <a:rPr lang="ru-RU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я</a:t>
            </a: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школой</a:t>
            </a: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/>
            </a:r>
            <a:b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</a:b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идеи</a:t>
            </a: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службы</a:t>
            </a:r>
            <a:r>
              <a:rPr lang="en-GB" altLang="ru-RU" sz="3600" b="1" dirty="0">
                <a:solidFill>
                  <a:srgbClr val="FF3300"/>
                </a:solidFill>
                <a:effectLst/>
                <a:latin typeface="Bookman Old Style" pitchFamily="18" charset="0"/>
              </a:rPr>
              <a:t> </a:t>
            </a:r>
            <a:r>
              <a:rPr lang="en-GB" altLang="ru-RU" sz="3600" b="1" dirty="0" err="1">
                <a:solidFill>
                  <a:srgbClr val="FF3300"/>
                </a:solidFill>
                <a:effectLst/>
                <a:latin typeface="Bookman Old Style" pitchFamily="18" charset="0"/>
              </a:rPr>
              <a:t>примирения</a:t>
            </a:r>
            <a:endParaRPr lang="en-GB" altLang="ru-RU" sz="3600" b="1" dirty="0">
              <a:solidFill>
                <a:srgbClr val="FF33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95536" y="2132856"/>
            <a:ext cx="8220075" cy="4220740"/>
          </a:xfrm>
        </p:spPr>
        <p:txBody>
          <a:bodyPr>
            <a:normAutofit/>
          </a:bodyPr>
          <a:lstStyle/>
          <a:p>
            <a:pPr marL="465137" indent="-457200" algn="just" eaLnBrk="1" hangingPunct="1">
              <a:lnSpc>
                <a:spcPct val="100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dirty="0" err="1">
                <a:latin typeface="Bookman Old Style" pitchFamily="18" charset="0"/>
              </a:rPr>
              <a:t>На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практике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выражается</a:t>
            </a:r>
            <a:r>
              <a:rPr lang="ru-RU" altLang="ru-RU" sz="2800" dirty="0">
                <a:latin typeface="Bookman Old Style" pitchFamily="18" charset="0"/>
              </a:rPr>
              <a:t>,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например</a:t>
            </a:r>
            <a:r>
              <a:rPr lang="ru-RU" altLang="ru-RU" sz="2800" dirty="0">
                <a:latin typeface="Bookman Old Style" pitchFamily="18" charset="0"/>
              </a:rPr>
              <a:t>,</a:t>
            </a:r>
            <a:r>
              <a:rPr lang="en-GB" altLang="ru-RU" sz="2800" dirty="0">
                <a:latin typeface="Bookman Old Style" pitchFamily="18" charset="0"/>
              </a:rPr>
              <a:t> в </a:t>
            </a:r>
            <a:r>
              <a:rPr lang="en-GB" altLang="ru-RU" sz="2800" dirty="0" err="1">
                <a:latin typeface="Bookman Old Style" pitchFamily="18" charset="0"/>
              </a:rPr>
              <a:t>том</a:t>
            </a:r>
            <a:r>
              <a:rPr lang="ru-RU" altLang="ru-RU" sz="2800" dirty="0">
                <a:latin typeface="Bookman Old Style" pitchFamily="18" charset="0"/>
              </a:rPr>
              <a:t>,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что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педагоги</a:t>
            </a:r>
            <a:r>
              <a:rPr lang="en-GB" altLang="ru-RU" sz="2800" dirty="0">
                <a:latin typeface="Bookman Old Style" pitchFamily="18" charset="0"/>
              </a:rPr>
              <a:t> и </a:t>
            </a:r>
            <a:r>
              <a:rPr lang="en-GB" altLang="ru-RU" sz="2800" dirty="0" err="1">
                <a:latin typeface="Bookman Old Style" pitchFamily="18" charset="0"/>
              </a:rPr>
              <a:t>администраторы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не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передают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информацию</a:t>
            </a:r>
            <a:r>
              <a:rPr lang="en-GB" altLang="ru-RU" sz="2800" dirty="0">
                <a:latin typeface="Bookman Old Style" pitchFamily="18" charset="0"/>
              </a:rPr>
              <a:t>, а </a:t>
            </a:r>
            <a:r>
              <a:rPr lang="en-GB" altLang="ru-RU" sz="2800" dirty="0" err="1">
                <a:latin typeface="Bookman Old Style" pitchFamily="18" charset="0"/>
              </a:rPr>
              <a:t>решают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все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solidFill>
                  <a:srgbClr val="FF0000"/>
                </a:solidFill>
                <a:latin typeface="Bookman Old Style" pitchFamily="18" charset="0"/>
              </a:rPr>
              <a:t>привычными</a:t>
            </a:r>
            <a:r>
              <a:rPr lang="en-GB" altLang="ru-RU" sz="28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способами</a:t>
            </a:r>
            <a:r>
              <a:rPr lang="en-GB" altLang="ru-RU" sz="2800" dirty="0">
                <a:latin typeface="Bookman Old Style" pitchFamily="18" charset="0"/>
              </a:rPr>
              <a:t>.</a:t>
            </a:r>
          </a:p>
          <a:p>
            <a:pPr marL="465137" indent="-457200" eaLnBrk="1" hangingPunct="1">
              <a:lnSpc>
                <a:spcPct val="100000"/>
              </a:lnSpc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Или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превращением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службы</a:t>
            </a:r>
            <a:r>
              <a:rPr lang="en-GB" altLang="ru-RU" sz="2800" dirty="0">
                <a:latin typeface="Bookman Old Style" pitchFamily="18" charset="0"/>
              </a:rPr>
              <a:t> в </a:t>
            </a:r>
            <a:r>
              <a:rPr lang="en-GB" altLang="ru-RU" sz="2800" dirty="0" err="1">
                <a:latin typeface="Bookman Old Style" pitchFamily="18" charset="0"/>
              </a:rPr>
              <a:t>клуб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общения</a:t>
            </a:r>
            <a:r>
              <a:rPr lang="en-GB" altLang="ru-RU" sz="2800" dirty="0">
                <a:latin typeface="Bookman Old Style" pitchFamily="18" charset="0"/>
              </a:rPr>
              <a:t>, </a:t>
            </a:r>
            <a:r>
              <a:rPr lang="en-GB" altLang="ru-RU" sz="2800" dirty="0" err="1">
                <a:latin typeface="Bookman Old Style" pitchFamily="18" charset="0"/>
              </a:rPr>
              <a:t>периодический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тренинг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вместо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проведения</a:t>
            </a:r>
            <a:r>
              <a:rPr lang="en-GB" altLang="ru-RU" sz="2800" dirty="0">
                <a:latin typeface="Bookman Old Style" pitchFamily="18" charset="0"/>
              </a:rPr>
              <a:t> </a:t>
            </a:r>
            <a:r>
              <a:rPr lang="en-GB" altLang="ru-RU" sz="2800" dirty="0" err="1">
                <a:latin typeface="Bookman Old Style" pitchFamily="18" charset="0"/>
              </a:rPr>
              <a:t>медиаций</a:t>
            </a:r>
            <a:r>
              <a:rPr lang="en-GB" altLang="ru-RU" sz="28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7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Возможные </a:t>
            </a:r>
            <a:r>
              <a:rPr lang="ru-RU" sz="3100" b="1" dirty="0">
                <a:solidFill>
                  <a:srgbClr val="FF0000"/>
                </a:solidFill>
                <a:effectLst/>
                <a:latin typeface="Bookman Old Style" pitchFamily="18" charset="0"/>
              </a:rPr>
              <a:t>риски при реализации 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проекта</a:t>
            </a:r>
            <a:br>
              <a:rPr lang="ru-RU" sz="31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Bookman Old Style" pitchFamily="18" charset="0"/>
              </a:rPr>
              <a:t>«Школьная служба медиации»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91264" cy="4065315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Недостаточная поддержка администрацией и участниками образовательного процесса.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Недостаточное финансирование.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Недостаточная компетентность в вопросах школьной медиации.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</p:spPr>
        <p:txBody>
          <a:bodyPr>
            <a:normAutofit fontScale="90000"/>
          </a:bodyPr>
          <a:lstStyle/>
          <a:p>
            <a:pPr marL="0" indent="0" algn="ctr">
              <a:spcAft>
                <a:spcPts val="720"/>
              </a:spcAft>
              <a:buNone/>
            </a:pPr>
            <a:r>
              <a:rPr lang="ru-RU" b="1" dirty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Показатели результативности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проекта.</a:t>
            </a:r>
            <a:r>
              <a:rPr lang="ru-RU" sz="4000" dirty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</a:br>
            <a:endParaRPr lang="ru-RU" dirty="0"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7560840" cy="4248472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Снижение конфликтных ситуаций, обсуждаемых на школьных советах и т.д.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Эффективно проведенные программы примирения.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2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/>
              </a:rPr>
              <a:t>Постоянное активное функционирование службы.</a:t>
            </a:r>
            <a:endParaRPr lang="ru-RU" sz="2800" dirty="0">
              <a:latin typeface="Bookman Old Style" pitchFamily="18" charset="0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1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856984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064896" cy="604867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Times New Roman"/>
              </a:rPr>
              <a:t>Развитие школьной службы медиации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Times New Roman"/>
              </a:rPr>
              <a:t>обусловлено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ea typeface="Times New Roman"/>
              </a:rPr>
              <a:t>следующими причинами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Times New Roman"/>
              </a:rPr>
              <a:t>: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Bookman Old Style" pitchFamily="18" charset="0"/>
              <a:ea typeface="Times New Roman"/>
            </a:endParaRPr>
          </a:p>
          <a:p>
            <a:pPr marL="457200" indent="-457200" algn="l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Усиление миграционных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процессов, 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обострение межнациональных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и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межконфессиональных 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проблем;</a:t>
            </a: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социальное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напряжение, озлобленность и конфликтность в обществе, обострению межнациональных отношений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;</a:t>
            </a:r>
            <a:endParaRPr lang="ru-RU" sz="1800" dirty="0" smtClean="0">
              <a:latin typeface="Bookman Old Style" pitchFamily="18" charset="0"/>
              <a:ea typeface="Times New Roman"/>
            </a:endParaRP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необходимость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 в формировании навыка умения жить в многонациональном обществе, вести межкультурный диалог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;</a:t>
            </a:r>
            <a:endParaRPr lang="ru-RU" sz="1800" dirty="0" smtClean="0">
              <a:latin typeface="Bookman Old Style" pitchFamily="18" charset="0"/>
              <a:ea typeface="Times New Roman"/>
            </a:endParaRP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ослабление роли  семьи как фундаментального общественного института и возложение этой роли на образовательные учреждения;</a:t>
            </a:r>
            <a:endParaRPr lang="ru-RU" sz="1800" dirty="0">
              <a:latin typeface="Bookman Old Style" pitchFamily="18" charset="0"/>
              <a:ea typeface="Times New Roman"/>
            </a:endParaRP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асоциальные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проявления в обществе: детская наркомания, алкоголизм, безнадзорность и беспризорность, детская и подростковая преступность, правонарушения, совершаемые несовершеннолетними, проявление суицидального поведения;</a:t>
            </a:r>
            <a:endParaRPr lang="ru-RU" sz="1800" dirty="0">
              <a:latin typeface="Bookman Old Style" pitchFamily="18" charset="0"/>
              <a:ea typeface="Times New Roman"/>
            </a:endParaRPr>
          </a:p>
          <a:p>
            <a:pPr marL="4572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переход </a:t>
            </a:r>
            <a:r>
              <a:rPr lang="ru-RU" sz="1800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на международные нормы и стандарты, методы и технологии работы с детьми, где хорошо развиты службы медиации и др.</a:t>
            </a:r>
            <a:endParaRPr lang="ru-RU" sz="1800" dirty="0">
              <a:latin typeface="Bookman Old Style" pitchFamily="18" charset="0"/>
              <a:ea typeface="Times New Roman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3168352"/>
          </a:xfrm>
        </p:spPr>
        <p:txBody>
          <a:bodyPr>
            <a:normAutofit/>
          </a:bodyPr>
          <a:lstStyle/>
          <a:p>
            <a:pPr algn="just">
              <a:spcAft>
                <a:spcPts val="720"/>
              </a:spcAft>
            </a:pPr>
            <a:r>
              <a:rPr lang="ru-RU" sz="4400" dirty="0">
                <a:solidFill>
                  <a:srgbClr val="002060"/>
                </a:solidFill>
                <a:latin typeface="Bookman Old Style" pitchFamily="18" charset="0"/>
                <a:ea typeface="Times New Roman"/>
              </a:rPr>
              <a:t>Создание школьной службы медиации в ГБОУ СОШ № 96 Калининского района Санкт-Петербурга.</a:t>
            </a:r>
          </a:p>
          <a:p>
            <a:endParaRPr lang="ru-RU" sz="44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  <a:ea typeface="Times New Roman"/>
                <a:cs typeface="+mn-cs"/>
              </a:rPr>
              <a:t>Цель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21103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Создать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рабочую группу для создания службы медиации.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Разработать методические и правовые основы и рабочие материалы для функционирования школьной службы медиации.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Развить межведомственное взаимодействие и налаживание информационного обмена по вопросам организации программ примирения по району.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Создать инфраструктуру, необходимую для организации программ примирения.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Организовать просветительскую деятельность по осведомленности всех категорий ОУ о возможностях программ примирения, популяризация медиации как механизма разрешения конфликтных ситуаций.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Выявить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типологию конфликтных ситуаций в ОУ.</a:t>
            </a:r>
          </a:p>
          <a:p>
            <a:pPr marL="514350" lvl="0" indent="-51435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Организовать тренинги школьных команд по освоению техник переговоров.</a:t>
            </a:r>
          </a:p>
          <a:p>
            <a:pPr algn="just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4632" cy="1080119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/>
                <a:cs typeface="+mn-cs"/>
              </a:rPr>
              <a:t>Задачи проекта:</a:t>
            </a:r>
            <a:br>
              <a:rPr lang="ru-RU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/>
                <a:cs typeface="+mn-cs"/>
              </a:rPr>
            </a:br>
            <a:endParaRPr lang="ru-RU" b="1" dirty="0">
              <a:solidFill>
                <a:srgbClr val="002060"/>
              </a:solidFill>
              <a:effectLst/>
              <a:latin typeface="Bookman Old Style" pitchFamily="18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1196752"/>
            <a:ext cx="9468544" cy="4536504"/>
          </a:xfrm>
        </p:spPr>
        <p:txBody>
          <a:bodyPr/>
          <a:lstStyle/>
          <a:p>
            <a:pPr marL="228600">
              <a:spcAft>
                <a:spcPts val="72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858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  <a:t>рабочая группа для создания службы медиации;</a:t>
            </a:r>
          </a:p>
          <a:p>
            <a:pPr marL="685800" indent="-457200" algn="just">
              <a:spcAft>
                <a:spcPts val="72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  <a:t>инициативная группа из добровольцев (педагогов, учеников 8-11 классов, родителей и других специалистов).</a:t>
            </a:r>
          </a:p>
          <a:p>
            <a:pPr marL="457200" algn="just">
              <a:lnSpc>
                <a:spcPct val="115000"/>
              </a:lnSpc>
              <a:spcAft>
                <a:spcPts val="72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Autofit/>
          </a:bodyPr>
          <a:lstStyle/>
          <a:p>
            <a:pPr marL="0" indent="0">
              <a:spcAft>
                <a:spcPts val="720"/>
              </a:spcAft>
              <a:buNone/>
            </a:pPr>
            <a:r>
              <a:rPr lang="ru-RU" b="1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/>
                <a:cs typeface="+mn-cs"/>
              </a:rPr>
              <a:t>Участники проекта:</a:t>
            </a:r>
            <a:r>
              <a:rPr lang="ru-RU" b="1" dirty="0">
                <a:solidFill>
                  <a:srgbClr val="000000"/>
                </a:solidFill>
                <a:effectLst/>
                <a:latin typeface="Bookman Old Style" pitchFamily="18" charset="0"/>
                <a:ea typeface="Times New Roman"/>
                <a:cs typeface="+mn-cs"/>
              </a:rPr>
              <a:t/>
            </a:r>
            <a:br>
              <a:rPr lang="ru-RU" b="1" dirty="0">
                <a:solidFill>
                  <a:srgbClr val="000000"/>
                </a:solidFill>
                <a:effectLst/>
                <a:latin typeface="Bookman Old Style" pitchFamily="18" charset="0"/>
                <a:ea typeface="Times New Roman"/>
                <a:cs typeface="+mn-cs"/>
              </a:rPr>
            </a:br>
            <a:endParaRPr lang="ru-RU" b="1" dirty="0">
              <a:solidFill>
                <a:srgbClr val="000000"/>
              </a:solidFill>
              <a:effectLst/>
              <a:latin typeface="Bookman Old Style" pitchFamily="18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01879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 «Школьная медиация»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это инновационный метод, который применяется для разрешения споров и предотвращения конфликтных ситуаций между участниками образовательного процесса в качестве современного альтернативного способа разрешения споров.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Служба школьной медиации </a:t>
            </a:r>
            <a:r>
              <a:rPr lang="ru-RU" sz="2400" dirty="0">
                <a:latin typeface="Bookman Old Style" pitchFamily="18" charset="0"/>
              </a:rPr>
              <a:t>- эта служба, созданная в образовательной организации и состоящая из работников образовательной организации, учащихся и их родителей, прошедших необходимую подготовку и обучение основам метода школьной медиации и медиативного подхода.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1283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службы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школьной медиации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состоит в формировании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435" name="Picture 3" descr="Новости - МОУ лицей 6 - Ошколе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571750" cy="2562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7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Ситуация</a:t>
            </a:r>
            <a:r>
              <a:rPr lang="en-GB" altLang="ru-RU" b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в </a:t>
            </a:r>
            <a:r>
              <a:rPr lang="en-GB" altLang="ru-RU" b="1" dirty="0" err="1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школе</a:t>
            </a:r>
            <a:endParaRPr lang="en-GB" altLang="ru-RU" b="1" dirty="0" smtClean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14325" y="1112838"/>
            <a:ext cx="8642350" cy="3040062"/>
          </a:xfrm>
        </p:spPr>
        <p:txBody>
          <a:bodyPr lIns="90000" tIns="46800" rIns="90000" bIns="46800">
            <a:normAutofit lnSpcReduction="10000"/>
          </a:bodyPr>
          <a:lstStyle/>
          <a:p>
            <a:pPr marL="314325" indent="-314325" algn="just"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800" dirty="0" smtClean="0"/>
              <a:t>   </a:t>
            </a:r>
            <a:r>
              <a:rPr lang="en-GB" altLang="ru-RU" sz="2800" dirty="0" smtClean="0">
                <a:latin typeface="Bookman Old Style" pitchFamily="18" charset="0"/>
              </a:rPr>
              <a:t>В </a:t>
            </a:r>
            <a:r>
              <a:rPr lang="en-GB" altLang="ru-RU" sz="2800" dirty="0" err="1" smtClean="0">
                <a:latin typeface="Bookman Old Style" pitchFamily="18" charset="0"/>
              </a:rPr>
              <a:t>школе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собраны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дети</a:t>
            </a:r>
            <a:r>
              <a:rPr lang="en-GB" altLang="ru-RU" sz="2800" dirty="0" smtClean="0">
                <a:latin typeface="Bookman Old Style" pitchFamily="18" charset="0"/>
              </a:rPr>
              <a:t> (и </a:t>
            </a:r>
            <a:r>
              <a:rPr lang="en-GB" altLang="ru-RU" sz="2800" dirty="0" err="1" smtClean="0">
                <a:latin typeface="Bookman Old Style" pitchFamily="18" charset="0"/>
              </a:rPr>
              <a:t>взрослые</a:t>
            </a:r>
            <a:r>
              <a:rPr lang="en-GB" altLang="ru-RU" sz="2800" dirty="0" smtClean="0">
                <a:latin typeface="Bookman Old Style" pitchFamily="18" charset="0"/>
              </a:rPr>
              <a:t>) </a:t>
            </a:r>
            <a:r>
              <a:rPr lang="en-GB" altLang="ru-RU" sz="2800" dirty="0" err="1" smtClean="0">
                <a:latin typeface="Bookman Old Style" pitchFamily="18" charset="0"/>
              </a:rPr>
              <a:t>из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разных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социальных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слоев</a:t>
            </a:r>
            <a:r>
              <a:rPr lang="en-GB" altLang="ru-RU" sz="2800" dirty="0" smtClean="0">
                <a:latin typeface="Bookman Old Style" pitchFamily="18" charset="0"/>
              </a:rPr>
              <a:t>, </a:t>
            </a:r>
            <a:r>
              <a:rPr lang="en-GB" altLang="ru-RU" sz="2800" dirty="0" err="1" smtClean="0">
                <a:latin typeface="Bookman Old Style" pitchFamily="18" charset="0"/>
              </a:rPr>
              <a:t>разных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национальностей</a:t>
            </a:r>
            <a:r>
              <a:rPr lang="en-GB" altLang="ru-RU" sz="2800" dirty="0" smtClean="0">
                <a:latin typeface="Bookman Old Style" pitchFamily="18" charset="0"/>
              </a:rPr>
              <a:t>, </a:t>
            </a:r>
            <a:r>
              <a:rPr lang="en-GB" altLang="ru-RU" sz="2800" dirty="0" err="1" smtClean="0">
                <a:latin typeface="Bookman Old Style" pitchFamily="18" charset="0"/>
              </a:rPr>
              <a:t>разных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стилей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воспитания</a:t>
            </a:r>
            <a:r>
              <a:rPr lang="en-GB" altLang="ru-RU" sz="2800" dirty="0" smtClean="0">
                <a:latin typeface="Bookman Old Style" pitchFamily="18" charset="0"/>
              </a:rPr>
              <a:t> и </a:t>
            </a:r>
            <a:r>
              <a:rPr lang="en-GB" altLang="ru-RU" sz="2800" dirty="0" err="1" smtClean="0">
                <a:latin typeface="Bookman Old Style" pitchFamily="18" charset="0"/>
              </a:rPr>
              <a:t>т.д</a:t>
            </a:r>
            <a:r>
              <a:rPr lang="en-GB" altLang="ru-RU" sz="2800" dirty="0" smtClean="0">
                <a:latin typeface="Bookman Old Style" pitchFamily="18" charset="0"/>
              </a:rPr>
              <a:t>., </a:t>
            </a:r>
            <a:r>
              <a:rPr lang="en-GB" altLang="ru-RU" sz="2800" dirty="0" err="1" smtClean="0">
                <a:latin typeface="Bookman Old Style" pitchFamily="18" charset="0"/>
              </a:rPr>
              <a:t>что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создает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потенциально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конфликтную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среду</a:t>
            </a:r>
            <a:r>
              <a:rPr lang="en-GB" altLang="ru-RU" sz="2800" dirty="0" smtClean="0">
                <a:latin typeface="Bookman Old Style" pitchFamily="18" charset="0"/>
              </a:rPr>
              <a:t>, в </a:t>
            </a:r>
            <a:r>
              <a:rPr lang="en-GB" altLang="ru-RU" sz="2800" dirty="0" err="1" smtClean="0">
                <a:latin typeface="Bookman Old Style" pitchFamily="18" charset="0"/>
              </a:rPr>
              <a:t>которой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школьники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обязаны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находиться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большую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часть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своего</a:t>
            </a:r>
            <a:r>
              <a:rPr lang="en-GB" altLang="ru-RU" sz="2800" dirty="0" smtClean="0">
                <a:latin typeface="Bookman Old Style" pitchFamily="18" charset="0"/>
              </a:rPr>
              <a:t> </a:t>
            </a:r>
            <a:r>
              <a:rPr lang="en-GB" altLang="ru-RU" sz="2800" dirty="0" err="1" smtClean="0">
                <a:latin typeface="Bookman Old Style" pitchFamily="18" charset="0"/>
              </a:rPr>
              <a:t>времени</a:t>
            </a:r>
            <a:r>
              <a:rPr lang="en-GB" altLang="ru-RU" sz="2800" dirty="0" smtClean="0">
                <a:latin typeface="Bookman Old Style" pitchFamily="18" charset="0"/>
              </a:rPr>
              <a:t>.</a:t>
            </a:r>
          </a:p>
          <a:p>
            <a:pPr marL="314325" indent="-314325" eaLnBrk="1" hangingPunct="1">
              <a:lnSpc>
                <a:spcPct val="70000"/>
              </a:lnSpc>
              <a:spcBef>
                <a:spcPts val="700"/>
              </a:spcBef>
              <a:buFont typeface="Arial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endParaRPr lang="en-GB" altLang="ru-RU" sz="28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27730" b="9784"/>
          <a:stretch>
            <a:fillRect/>
          </a:stretch>
        </p:blipFill>
        <p:spPr bwMode="auto">
          <a:xfrm>
            <a:off x="1079500" y="3927475"/>
            <a:ext cx="71993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1064</Words>
  <Application>Microsoft Office PowerPoint</Application>
  <PresentationFormat>Экран (4:3)</PresentationFormat>
  <Paragraphs>133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Цель проекта: </vt:lpstr>
      <vt:lpstr>Задачи проекта: </vt:lpstr>
      <vt:lpstr>Участники проекта: </vt:lpstr>
      <vt:lpstr>Презентация PowerPoint</vt:lpstr>
      <vt:lpstr>Презентация PowerPoint</vt:lpstr>
      <vt:lpstr>Ситуация в школе</vt:lpstr>
      <vt:lpstr>Возможные способы  реагирования  школы  (не только взрослых) на конфликты  и  криминальные ситуации?</vt:lpstr>
      <vt:lpstr>Что общего у этих способов?</vt:lpstr>
      <vt:lpstr>Задачи службы медиации. </vt:lpstr>
      <vt:lpstr>Презентация PowerPoint</vt:lpstr>
      <vt:lpstr>Презентация PowerPoint</vt:lpstr>
      <vt:lpstr>Восстановительный способ в школе</vt:lpstr>
      <vt:lpstr>Презентация PowerPoint</vt:lpstr>
      <vt:lpstr>Презентация PowerPoint</vt:lpstr>
      <vt:lpstr>Презентация PowerPoint</vt:lpstr>
      <vt:lpstr>Кто и в каком качестве участвует в работе службы медиации?</vt:lpstr>
      <vt:lpstr>Локальные акты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варианты неприятия школой  идеи службы примирения</vt:lpstr>
      <vt:lpstr>Возможные риски при реализации проекта  «Школьная служба медиации»</vt:lpstr>
      <vt:lpstr>Показатели результативности проекта.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101</cp:revision>
  <dcterms:created xsi:type="dcterms:W3CDTF">2014-12-17T17:55:52Z</dcterms:created>
  <dcterms:modified xsi:type="dcterms:W3CDTF">2015-12-16T10:22:29Z</dcterms:modified>
</cp:coreProperties>
</file>